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262" r:id="rId4"/>
    <p:sldId id="264" r:id="rId5"/>
    <p:sldId id="257" r:id="rId6"/>
    <p:sldId id="258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9"/>
    <p:restoredTop sz="94668"/>
  </p:normalViewPr>
  <p:slideViewPr>
    <p:cSldViewPr snapToGrid="0" snapToObjects="1">
      <p:cViewPr varScale="1">
        <p:scale>
          <a:sx n="135" d="100"/>
          <a:sy n="135" d="100"/>
        </p:scale>
        <p:origin x="-200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74F34-A973-8946-AEF6-380FD4E1765B}" type="datetimeFigureOut">
              <a:rPr lang="en-US" smtClean="0"/>
              <a:t>21-01-24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0757EB-146E-FB4B-BAEF-C8847E7AD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963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B1186F-0B96-B14A-99AF-128EE146C464}" type="datetimeFigureOut">
              <a:rPr lang="en-US" smtClean="0"/>
              <a:t>21-01-24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7488E2-B00C-7C44-A46F-8D0B9415EA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7419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488E2-B00C-7C44-A46F-8D0B9415EAA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033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488E2-B00C-7C44-A46F-8D0B9415EAA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091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488E2-B00C-7C44-A46F-8D0B9415EAA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07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488E2-B00C-7C44-A46F-8D0B9415EAA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86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Deblending via PGD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SAIG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66F0-6B61-0E48-AAF6-99924ECA7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447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Deblending via PGD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SAIG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66F0-6B61-0E48-AAF6-99924ECA7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252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Deblending via PGD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SAIG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66F0-6B61-0E48-AAF6-99924ECA7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04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Deblending via PGD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SAIG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66F0-6B61-0E48-AAF6-99924ECA7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168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Deblending via PGD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SAIG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66F0-6B61-0E48-AAF6-99924ECA7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921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Deblending via PGD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SAIG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66F0-6B61-0E48-AAF6-99924ECA7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237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Deblending via PGD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SAIG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66F0-6B61-0E48-AAF6-99924ECA7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919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Deblending via PGD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SAIG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66F0-6B61-0E48-AAF6-99924ECA7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669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Deblending via PGD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SAIG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66F0-6B61-0E48-AAF6-99924ECA7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667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Deblending via PGD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SAIG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66F0-6B61-0E48-AAF6-99924ECA7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115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Deblending via PGD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SAIG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66F0-6B61-0E48-AAF6-99924ECA7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940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Deblending via PGD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SAIG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466F0-6B61-0E48-AAF6-99924ECA7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280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1329" y="838013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Projected Gradient Descent (PGD) with non-robust and robust SSA projection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6894" y="2853765"/>
            <a:ext cx="6400800" cy="2306918"/>
          </a:xfrm>
        </p:spPr>
        <p:txBody>
          <a:bodyPr>
            <a:normAutofit fontScale="62500" lnSpcReduction="20000"/>
          </a:bodyPr>
          <a:lstStyle/>
          <a:p>
            <a:r>
              <a:rPr lang="en-US" sz="3800" dirty="0">
                <a:solidFill>
                  <a:srgbClr val="000090"/>
                </a:solidFill>
              </a:rPr>
              <a:t>Examples - December 2020</a:t>
            </a:r>
          </a:p>
          <a:p>
            <a:endParaRPr lang="en-US" sz="3800" dirty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Based </a:t>
            </a:r>
            <a:r>
              <a:rPr lang="en-US" dirty="0">
                <a:solidFill>
                  <a:srgbClr val="000090"/>
                </a:solidFill>
              </a:rPr>
              <a:t>on </a:t>
            </a:r>
            <a:r>
              <a:rPr lang="en-US" dirty="0" err="1" smtClean="0">
                <a:solidFill>
                  <a:srgbClr val="000090"/>
                </a:solidFill>
              </a:rPr>
              <a:t>Rongzhi</a:t>
            </a:r>
            <a:r>
              <a:rPr lang="en-US" dirty="0" smtClean="0">
                <a:solidFill>
                  <a:srgbClr val="000090"/>
                </a:solidFill>
              </a:rPr>
              <a:t> Lin - Annual report Chapter 1 SAIG 21</a:t>
            </a:r>
            <a:endParaRPr lang="en-US" dirty="0">
              <a:solidFill>
                <a:srgbClr val="000090"/>
              </a:solidFill>
            </a:endParaRPr>
          </a:p>
          <a:p>
            <a:r>
              <a:rPr lang="en-US" b="1" dirty="0">
                <a:solidFill>
                  <a:srgbClr val="000090"/>
                </a:solidFill>
              </a:rPr>
              <a:t>Signal Analysis and Imaging Group</a:t>
            </a:r>
          </a:p>
          <a:p>
            <a:r>
              <a:rPr lang="en-US" dirty="0">
                <a:solidFill>
                  <a:srgbClr val="000090"/>
                </a:solidFill>
              </a:rPr>
              <a:t>Department of Physics</a:t>
            </a:r>
          </a:p>
          <a:p>
            <a:r>
              <a:rPr lang="en-US" dirty="0">
                <a:solidFill>
                  <a:srgbClr val="000090"/>
                </a:solidFill>
              </a:rPr>
              <a:t>University of Alberta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SAIG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66F0-6B61-0E48-AAF6-99924ECA7A04}" type="slidenum">
              <a:rPr lang="en-US" smtClean="0"/>
              <a:t>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Deblending via PGD</a:t>
            </a:r>
          </a:p>
        </p:txBody>
      </p:sp>
    </p:spTree>
    <p:extLst>
      <p:ext uri="{BB962C8B-B14F-4D97-AF65-F5344CB8AC3E}">
        <p14:creationId xmlns:p14="http://schemas.microsoft.com/office/powerpoint/2010/main" val="1553289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 questions: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rongzhi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@ualberta.ca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PGD: Projected Gradient Descent</a:t>
            </a:r>
          </a:p>
          <a:p>
            <a:r>
              <a:rPr lang="en-US" dirty="0"/>
              <a:t>SSA: Singular Spectrum Analysis </a:t>
            </a:r>
          </a:p>
          <a:p>
            <a:r>
              <a:rPr lang="en-US" dirty="0"/>
              <a:t>By SSA we mean the f-x SSA filter applied on overlapping t-x windows. R-SSA is its robust version</a:t>
            </a:r>
          </a:p>
          <a:p>
            <a:r>
              <a:rPr lang="en-US" dirty="0"/>
              <a:t>SEE Chapter 1 of SAIG-21 (Annual Report 2020)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SAIG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66F0-6B61-0E48-AAF6-99924ECA7A04}" type="slidenum">
              <a:rPr lang="en-US" smtClean="0"/>
              <a:t>2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Deblending via PGD</a:t>
            </a:r>
          </a:p>
        </p:txBody>
      </p:sp>
    </p:spTree>
    <p:extLst>
      <p:ext uri="{BB962C8B-B14F-4D97-AF65-F5344CB8AC3E}">
        <p14:creationId xmlns:p14="http://schemas.microsoft.com/office/powerpoint/2010/main" val="1266253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E548B93-72C6-C44D-9480-74A483F18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850FFF0-E90C-864B-AC86-A924A22CB5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avoid a weird behavior of SNR and Misfit curves, I let BFGD converge </a:t>
            </a:r>
          </a:p>
          <a:p>
            <a:pPr marL="0" indent="0">
              <a:buNone/>
            </a:pPr>
            <a:endParaRPr lang="en-US" dirty="0"/>
          </a:p>
          <a:p>
            <a:r>
              <a:rPr lang="en-C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1) </a:t>
            </a:r>
            <a:r>
              <a:rPr lang="en-C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Param_RSSA.iters</a:t>
            </a:r>
            <a:r>
              <a:rPr lang="en-C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300;</a:t>
            </a:r>
          </a:p>
          <a:p>
            <a:r>
              <a:rPr lang="en-C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2) </a:t>
            </a:r>
            <a:r>
              <a:rPr lang="en-C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Param_RSSA.BFGD_tol</a:t>
            </a:r>
            <a:r>
              <a:rPr lang="en-C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0.01;</a:t>
            </a:r>
          </a:p>
          <a:p>
            <a:endParaRPr lang="en-CA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C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1) Either maximum number of iterations of BFGD is reach or</a:t>
            </a:r>
          </a:p>
          <a:p>
            <a:r>
              <a:rPr lang="en-C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2) Stops if </a:t>
            </a:r>
            <a:r>
              <a:rPr lang="en-C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Frobenious</a:t>
            </a:r>
            <a:r>
              <a:rPr lang="en-C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norm of consecutive estimated low-rank Matrices is less than </a:t>
            </a:r>
            <a:r>
              <a:rPr lang="en-C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tol</a:t>
            </a:r>
            <a:r>
              <a:rPr lang="en-C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-&gt; |</a:t>
            </a:r>
            <a:r>
              <a:rPr lang="en-C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X_old</a:t>
            </a:r>
            <a:r>
              <a:rPr lang="en-C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– </a:t>
            </a:r>
            <a:r>
              <a:rPr lang="en-C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X_new|_F</a:t>
            </a:r>
            <a:r>
              <a:rPr lang="en-C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&lt;</a:t>
            </a:r>
            <a:r>
              <a:rPr lang="en-C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tol</a:t>
            </a:r>
            <a:endParaRPr lang="en-CA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8FD3DBB-FB66-F24F-B419-2D93374E5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Deblending via PGD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84EBAC9-99FD-CA48-9F7F-1990FF0A0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SAIG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4707B33-D21B-F14A-8F63-A3784B9A0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66F0-6B61-0E48-AAF6-99924ECA7A0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689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 </a:t>
            </a:r>
            <a:r>
              <a:rPr lang="en-US" dirty="0" err="1" smtClean="0"/>
              <a:t>demo.m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Modify first </a:t>
            </a:r>
            <a:r>
              <a:rPr lang="en-US" dirty="0" err="1" smtClean="0"/>
              <a:t>set_up.m</a:t>
            </a:r>
            <a:r>
              <a:rPr lang="en-US" dirty="0" smtClean="0"/>
              <a:t> </a:t>
            </a:r>
            <a:r>
              <a:rPr lang="en-US" smtClean="0"/>
              <a:t>if needed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Deblending via PGD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SAIG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66F0-6B61-0E48-AAF6-99924ECA7A0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741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Blending factor = 2 (about 2 shots per blended record)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SAIG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66F0-6B61-0E48-AAF6-99924ECA7A04}" type="slidenum">
              <a:rPr lang="en-US" smtClean="0"/>
              <a:t>5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Deblending via PGD</a:t>
            </a:r>
          </a:p>
        </p:txBody>
      </p:sp>
      <p:pic>
        <p:nvPicPr>
          <p:cNvPr id="3" name="Picture 2" descr="result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7652"/>
            <a:ext cx="9144000" cy="400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589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Convergence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SAIG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66F0-6B61-0E48-AAF6-99924ECA7A04}" type="slidenum">
              <a:rPr lang="en-US" smtClean="0"/>
              <a:t>6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Deblending via PGD</a:t>
            </a:r>
          </a:p>
        </p:txBody>
      </p:sp>
      <p:pic>
        <p:nvPicPr>
          <p:cNvPr id="3" name="Picture 2" descr="misfit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120" y="1825039"/>
            <a:ext cx="3647213" cy="3720291"/>
          </a:xfrm>
          <a:prstGeom prst="rect">
            <a:avLst/>
          </a:prstGeom>
        </p:spPr>
      </p:pic>
      <p:pic>
        <p:nvPicPr>
          <p:cNvPr id="6" name="Picture 5" descr="convergence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321" y="1740372"/>
            <a:ext cx="3587423" cy="372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053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spectrum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243" r="-41243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Deblending via PGD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SAIG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66F0-6B61-0E48-AAF6-99924ECA7A0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773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2190</TotalTime>
  <Words>219</Words>
  <Application>Microsoft Macintosh PowerPoint</Application>
  <PresentationFormat>On-screen Show (4:3)</PresentationFormat>
  <Paragraphs>50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Projected Gradient Descent (PGD) with non-robust and robust SSA projection</vt:lpstr>
      <vt:lpstr>For questions: rongzhi@ualberta.ca </vt:lpstr>
      <vt:lpstr>PowerPoint Presentation</vt:lpstr>
      <vt:lpstr>PowerPoint Presentation</vt:lpstr>
      <vt:lpstr>Blending factor = 2 (about 2 shots per blended record)</vt:lpstr>
      <vt:lpstr>Convergence</vt:lpstr>
      <vt:lpstr>PowerPoint Presentation</vt:lpstr>
    </vt:vector>
  </TitlesOfParts>
  <Company>University of Alberta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Projected Gradient Descent (PGD) with non-robust and robust SSA projection</dc:title>
  <dc:creator>Mauricio Sacchi</dc:creator>
  <cp:lastModifiedBy>Mauricio Sacchi</cp:lastModifiedBy>
  <cp:revision>18</cp:revision>
  <dcterms:created xsi:type="dcterms:W3CDTF">2021-01-14T03:02:13Z</dcterms:created>
  <dcterms:modified xsi:type="dcterms:W3CDTF">2021-01-24T20:46:24Z</dcterms:modified>
</cp:coreProperties>
</file>